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7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>
      <p:cViewPr>
        <p:scale>
          <a:sx n="99" d="100"/>
          <a:sy n="99" d="100"/>
        </p:scale>
        <p:origin x="93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E4C00FE-4B15-4FD4-B040-4480C2FB4E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FD046FB-5007-4215-A839-29C11ADCF8A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F9A10C1-EA8D-4FD3-A263-662B5295B71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C36DD8A-83F8-4A85-AD88-B4166EB178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D39D8A0-E545-4DFD-9454-1E83D9E5FFB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416F2ED-F1DD-4253-9C54-4FA6E7259B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3BC50E52-59C1-4FED-B430-1E4DB582B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92A3C37-F700-4289-92DD-FBFC3FF31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113DD0-3CFE-4779-8731-09C323FA5ACA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36BF815-DBE6-4086-AC94-A0AEEF532A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30905E8-93DE-49CB-9927-BC09F3D65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64036C6C-D0BB-47C5-9C00-23CC8A3583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D4BE79-D1EE-4950-8382-233B656F88A3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14C25A7-D1A7-47EF-B083-52FE5B71F4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C7F4A36-9A1A-45EB-B0FB-BB462534E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C375E84-5E95-453C-9175-47D8EEBAE2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6941A5-FBCB-45CD-8640-DE2CB061F406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7C45BC44-F599-4F83-AC23-F50C70070A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BBE8429-1DC7-4A60-9A03-0AB003D19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3DA1AF59-69AD-45E5-B438-C2B3A83F24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AD9635-A877-4EE8-9B6F-32E7CF3F998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D25CD1D-0D8E-491A-B40B-57FD1F2B83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4FD51166-04DC-4FDB-AB28-24EB00E22E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DA8B064B-9322-4685-938F-26A717715F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0EFE6B-010C-447E-9F24-0B47FEE2BBE9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903DF72-DE9A-45F0-ACCC-996DCFDF19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E14CC56-92CE-4168-8A5A-4FA20DF0AE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5B49466-6F46-4B03-B88D-FC9870EEBC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A39A50-1F9C-441A-B116-175EFB2E80A2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4924D3A-E508-405A-95D3-0E836FE92D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6C8201E-66AA-4A45-A2D0-F16E0AB7E5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39354E7-6433-48D1-8D24-23501DA9FE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AB5A29-931A-4B7B-B102-D81E356069CF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60EB9EB4-AC2B-4B39-9A39-EBFE88A242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8FC5FE1-4978-4F56-9B60-BEF30F34E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3929A244-D4D0-41D1-8907-D403E0EEC4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21BB45-988C-4834-9380-A403DF9B09F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B4E6BEE3-2097-4EE1-BF13-FF5F019C51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2A94D2C-398D-4CA9-BDBA-221B9F921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E0E8954C-1A85-4040-83EC-47880D88E2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93643C-1754-4427-BCAE-6971F567353D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514B642-9EA5-4246-8A07-7D62C7663F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60883637-0E4E-40C1-9BA1-DEDB0B5E06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FD88781-B618-43E6-A307-55F471E87D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359FD6-7A5C-49E6-A264-C51C09F62830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A37AA5E-AFFE-40CC-A19E-A505964EAE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711AF59F-91DB-414B-9B0D-8135E1E568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E34FFA6E-0B0D-49A2-900C-FF24B7D1A4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258F57-2A78-4C32-A4DD-9E9AA59F5066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29BBFE0E-D9F3-4DF5-8082-44741250AC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4C3F958-7C6D-4E4A-B655-FBFD2D4870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E55F8D3-D522-4536-8260-2A25D5602A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B36C11-4A0D-437C-ADE8-996083408BCC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1D4A0A6-8E57-4ED4-9DF7-4D4FC528DA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BC2FC70-FA33-4E08-A966-E52D62941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6C704E4-5F98-4239-9AF4-1D4CE03D8F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B861F1-AE94-4B14-8FF6-7D4D68AD470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5E1D51C-796D-44BB-AC12-92486FD06E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472CAF1-6D2A-48A8-8DF7-AEC59FC80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9B8BBAD-2BD4-49E3-8CD5-5E2D9FA26D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680DAC-9C56-4B25-990A-B8BDCFF1AA2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05E9CA3-3C1D-47CA-B3AB-EAADE11516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F982EF9-45C3-493F-B157-CC9C5F934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D42AEB0-77AA-43DA-B7F6-449AD46514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FF45B0-1BB2-4440-ACBF-64D1E0AC853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85D99DB-349D-42C3-AD2E-AFE027F1BB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C0E56F3-BE5C-48AD-8C4F-DB0B34383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DE709B3-9839-42C5-98A1-0524253A76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241265-F984-442A-A9DC-3A75878503EA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87E4AED-E683-4514-B32E-776B25C8D9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3D9CC06-8D85-4780-B30E-532B3EDE91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8AD8706C-7125-4BB6-9B25-AF326F8090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F696F1-E955-4E51-800B-91DAAF88C0C8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822666F-A86F-4375-84EB-400465A631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2856234-5979-419B-AA91-B03EB98EA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B35EDA-30BF-4F8B-A1E6-DE0BB2E7F6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28FA2A-E2EF-4640-8B66-677470A92D6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13C20DB-6C16-49D0-9BA3-C02C4DD30B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883A231-9665-45D4-8F36-81AA148560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3528FD9-F961-4DA9-ABF8-AABBE8CF41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FF99A3-5DA7-4DC9-BDE5-CE8BF9ED4C08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2FBB910-C0D6-42FF-9328-5686ABBE08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1DE45EF-2700-498E-910D-3C3C3184E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4FFBE34-1BCC-4028-AD5B-E43C35F099D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E93417B8-C855-4756-8BEE-34C71317F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D4335898-B31B-457E-B439-124E2817AA59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DE24F505-F466-4E30-8DFD-9FA6797A2ACC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EC5D15A8-9E7D-4DE9-8D99-E91F38E11F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C57794AD-31B6-4E39-A16A-BCC850CD4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2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BF87D7-2E39-4120-8DD2-4A5E9C273FC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872386B-5370-44B2-9BF3-FB1F71772C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73E997D-51D0-47AF-B6B3-23AE4C43B1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38EC1421-C464-4DF0-8E4A-0000EC40A2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86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7CE90AA-F24C-41DF-A66F-2174FE4BA4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1D9359C-082B-4039-8776-2802E0C534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F5DD033-9CFB-4E00-B3D1-D4AE3A7901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5A65B-4F3D-4922-8B2E-6F376AB3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84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4101C83-84F7-4DAA-B038-BDF684311F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75E9437-ADAC-40EE-A536-9B76DEDF4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7B3B713-B333-4A38-ABB3-B2A4E2F60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6FFDF-CDA4-4178-987D-3185B57853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57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66B7F6A-7E31-4541-8AC9-61C7409CF2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FDDC9BF-ED05-44B3-9B87-7537DF358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FCEE86B-F7E4-42A6-BFA3-5CB353A3AC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F1C94-AB0D-4135-8801-7905D8060F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4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514319D-B14D-4269-8F1C-025D73E7D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4FF0E46-B70F-44F6-AA4D-91E466A823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BD04DB7-4A65-45AF-80D3-3E3C4CE998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DF6E4-79D5-4FB6-A422-C5AD209E03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2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7FE25B8-92E0-409B-B5EC-E1EAAB7D75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0064095-40FF-412D-A153-23BF9964E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F40D3BC-1E9E-4E25-BAB5-95F3C0F517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2907E-0349-45BD-BC0C-99BADA974E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69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A5FF458-EBF3-4C1D-A9C7-E9D2E4772D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CF27518-2F4F-49B8-8995-7EDD6B302C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299B6CB2-36E9-422F-B78D-8491B084DF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2B1C5-E420-4097-90E1-D00EE100AA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717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A4B2A463-C3FD-4489-B4BA-C5A20FA940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C9A1152-9586-4CF8-A15A-0B18F23C0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9A86676-BCEE-40FD-A786-BA063CF433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43C0D-9550-4139-8CC1-D2334E9C5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71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CCF9461E-E08F-4CEF-8395-EA020B4A89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4E0CD744-4861-4A0F-BA67-B558CE727E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E3F07294-9256-43A2-B0C9-98A8774042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14366-6718-425A-BB28-C89817BE60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3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2F2E9E2-AB87-47B5-980E-DD27A4408F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673DD1F-13D8-4FA9-B909-24375E5906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D1143D9-5519-4844-A8F2-CC927E31B5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D5C34-A681-4A3F-AF8A-EB6992C7F0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98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7082BE5-DB94-44F1-A307-82F908F07C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BC8714A-7D6B-44D1-AEF0-7C309927F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C32C896-C6E8-4336-85A0-D7BE696F28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3ABC4-BD90-4104-878D-53120637CB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1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435C28A-33DA-485E-8381-66E7C038AA9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D5045446-FB0F-4A41-98F1-469C572A473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9220" name="Rectangle 4">
                <a:extLst>
                  <a:ext uri="{FF2B5EF4-FFF2-40B4-BE49-F238E27FC236}">
                    <a16:creationId xmlns:a16="http://schemas.microsoft.com/office/drawing/2014/main" id="{12F6B184-1D4F-4AA4-B7F1-8D1A4EF5F5D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7" name="Freeform 5">
                <a:extLst>
                  <a:ext uri="{FF2B5EF4-FFF2-40B4-BE49-F238E27FC236}">
                    <a16:creationId xmlns:a16="http://schemas.microsoft.com/office/drawing/2014/main" id="{A1351C41-3657-4151-B31B-F1D944D458D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1033" name="Group 6">
              <a:extLst>
                <a:ext uri="{FF2B5EF4-FFF2-40B4-BE49-F238E27FC236}">
                  <a16:creationId xmlns:a16="http://schemas.microsoft.com/office/drawing/2014/main" id="{DA274E5B-D368-42C4-AE73-7B3465C8FB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9223" name="AutoShape 7">
                <a:extLst>
                  <a:ext uri="{FF2B5EF4-FFF2-40B4-BE49-F238E27FC236}">
                    <a16:creationId xmlns:a16="http://schemas.microsoft.com/office/drawing/2014/main" id="{AD026955-DA77-4080-9479-5DAA744A13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9224" name="AutoShape 8">
                <a:extLst>
                  <a:ext uri="{FF2B5EF4-FFF2-40B4-BE49-F238E27FC236}">
                    <a16:creationId xmlns:a16="http://schemas.microsoft.com/office/drawing/2014/main" id="{1E8FB326-719B-4014-AD33-CE980841B5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1027" name="AutoShape 9">
            <a:extLst>
              <a:ext uri="{FF2B5EF4-FFF2-40B4-BE49-F238E27FC236}">
                <a16:creationId xmlns:a16="http://schemas.microsoft.com/office/drawing/2014/main" id="{1D46330A-51F4-4F9B-80B1-6EFEED49B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8F79CC91-B2D6-4F31-B27C-C95B91AA52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A6A7AFD5-CFED-4231-9324-78F1C74C86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5DDD2F9C-1FBA-4D72-B468-50375048C2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87DA89F5-2D41-4164-AE25-CB333DE0DE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07CB7CB-B0D2-4BF5-9B27-82F75FE20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>
            <a:extLst>
              <a:ext uri="{FF2B5EF4-FFF2-40B4-BE49-F238E27FC236}">
                <a16:creationId xmlns:a16="http://schemas.microsoft.com/office/drawing/2014/main" id="{D36DB7A9-D975-4DF2-8401-778966EAB9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Review and Importance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F1CF4E8-9BA5-45F1-976F-895DF4DEC1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 111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extLst>
              <a:ext uri="{FF2B5EF4-FFF2-40B4-BE49-F238E27FC236}">
                <a16:creationId xmlns:a16="http://schemas.microsoft.com/office/drawing/2014/main" id="{AAB3353E-B912-4ABF-9DFC-932EE612B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Non-Linear Filters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22D8673-897C-4450-8096-B36F2B23E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Self Similarity</a:t>
            </a:r>
          </a:p>
          <a:p>
            <a:pPr eaLnBrk="1" hangingPunct="1"/>
            <a:r>
              <a:rPr lang="en-US" altLang="en-US"/>
              <a:t>Feature detectors</a:t>
            </a:r>
          </a:p>
          <a:p>
            <a:pPr lvl="1" eaLnBrk="1" hangingPunct="1"/>
            <a:r>
              <a:rPr lang="en-US" altLang="en-US"/>
              <a:t>Isotropism</a:t>
            </a:r>
          </a:p>
          <a:p>
            <a:pPr eaLnBrk="1" hangingPunct="1"/>
            <a:r>
              <a:rPr lang="en-US" altLang="en-US"/>
              <a:t>Order statistics filters</a:t>
            </a:r>
          </a:p>
          <a:p>
            <a:pPr lvl="1" eaLnBrk="1" hangingPunct="1"/>
            <a:r>
              <a:rPr lang="en-US" altLang="en-US"/>
              <a:t>Median filter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>
            <a:extLst>
              <a:ext uri="{FF2B5EF4-FFF2-40B4-BE49-F238E27FC236}">
                <a16:creationId xmlns:a16="http://schemas.microsoft.com/office/drawing/2014/main" id="{DA97BF42-35E2-46EB-BD04-5F3CFB48C4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Histogram Analysis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97D7BC9-3906-4552-9753-F2E8F98CB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</a:t>
            </a:r>
          </a:p>
          <a:p>
            <a:pPr eaLnBrk="1" hangingPunct="1"/>
            <a:r>
              <a:rPr lang="en-US" altLang="en-US"/>
              <a:t>Histogram Stretching</a:t>
            </a:r>
          </a:p>
          <a:p>
            <a:pPr lvl="1" eaLnBrk="1" hangingPunct="1"/>
            <a:r>
              <a:rPr lang="en-US" altLang="en-US"/>
              <a:t>Global</a:t>
            </a:r>
          </a:p>
          <a:p>
            <a:pPr lvl="1" eaLnBrk="1" hangingPunct="1"/>
            <a:r>
              <a:rPr lang="en-US" altLang="en-US"/>
              <a:t>Local</a:t>
            </a:r>
          </a:p>
          <a:p>
            <a:pPr lvl="1" eaLnBrk="1" hangingPunct="1"/>
            <a:r>
              <a:rPr lang="en-US" altLang="en-US"/>
              <a:t>Contrast Enhancement</a:t>
            </a:r>
          </a:p>
          <a:p>
            <a:pPr eaLnBrk="1" hangingPunct="1"/>
            <a:r>
              <a:rPr lang="en-US" altLang="en-US"/>
              <a:t>Histogram Equalization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extLst>
              <a:ext uri="{FF2B5EF4-FFF2-40B4-BE49-F238E27FC236}">
                <a16:creationId xmlns:a16="http://schemas.microsoft.com/office/drawing/2014/main" id="{FC09D94C-499A-4EAB-9B62-1246CB4E73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Color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F61F2A9-E8EB-4CFB-B802-2A17AD830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Properties of spectrum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Intensity, brightness, hue, satuaration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Additive vs Subtractive color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CIE XYZ space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Metamerism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Chromaticity Chart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Relating to perceptual quantities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Computations of I, x, y, 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>
            <a:extLst>
              <a:ext uri="{FF2B5EF4-FFF2-40B4-BE49-F238E27FC236}">
                <a16:creationId xmlns:a16="http://schemas.microsoft.com/office/drawing/2014/main" id="{86E18788-3456-4D35-A863-5AB4D9B76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Color Reproducibility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9298B24-F8AF-4D9A-862E-59FDF990B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Color Gamuts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Tone mapping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Dithering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Color management in additive devices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Device Specifications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Gamut transformation and matching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Color  management in subtractive devices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Non-linearity of devices and methods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>
            <a:extLst>
              <a:ext uri="{FF2B5EF4-FFF2-40B4-BE49-F238E27FC236}">
                <a16:creationId xmlns:a16="http://schemas.microsoft.com/office/drawing/2014/main" id="{DE3AC214-3A68-4A71-A7F6-8E01CC053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Color Image Processing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F854033-0EC1-4AF3-AAD7-520B17085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Image composition</a:t>
            </a:r>
          </a:p>
          <a:p>
            <a:pPr lvl="1" eaLnBrk="1" hangingPunct="1"/>
            <a:r>
              <a:rPr lang="en-US" altLang="en-US"/>
              <a:t>Replace</a:t>
            </a:r>
          </a:p>
          <a:p>
            <a:pPr lvl="1" eaLnBrk="1" hangingPunct="1"/>
            <a:r>
              <a:rPr lang="en-US" altLang="en-US"/>
              <a:t>Blend</a:t>
            </a:r>
          </a:p>
          <a:p>
            <a:pPr lvl="1" eaLnBrk="1" hangingPunct="1"/>
            <a:r>
              <a:rPr lang="en-US" altLang="en-US"/>
              <a:t>Feather</a:t>
            </a:r>
          </a:p>
          <a:p>
            <a:pPr eaLnBrk="1" hangingPunct="1"/>
            <a:r>
              <a:rPr lang="en-US" altLang="en-US"/>
              <a:t>Blending </a:t>
            </a:r>
          </a:p>
          <a:p>
            <a:pPr lvl="1" eaLnBrk="1" hangingPunct="1"/>
            <a:r>
              <a:rPr lang="en-US" altLang="en-US"/>
              <a:t>Width</a:t>
            </a:r>
          </a:p>
          <a:p>
            <a:pPr lvl="1" eaLnBrk="1" hangingPunct="1"/>
            <a:r>
              <a:rPr lang="en-US" altLang="en-US"/>
              <a:t>Smoothness of function</a:t>
            </a:r>
          </a:p>
          <a:p>
            <a:pPr lvl="1" eaLnBrk="1" hangingPunct="1"/>
            <a:r>
              <a:rPr lang="en-US" altLang="en-US"/>
              <a:t>Pyramid blending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extLst>
              <a:ext uri="{FF2B5EF4-FFF2-40B4-BE49-F238E27FC236}">
                <a16:creationId xmlns:a16="http://schemas.microsoft.com/office/drawing/2014/main" id="{B6A06C39-542C-4D8E-95C6-B3BCB03DD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Geometric Transformation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65A2D12-C49A-438B-8AC3-558018376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Linear Transformations</a:t>
            </a:r>
          </a:p>
          <a:p>
            <a:pPr eaLnBrk="1" hangingPunct="1"/>
            <a:r>
              <a:rPr lang="en-US" altLang="en-US"/>
              <a:t>Homogeneous Coordinates</a:t>
            </a:r>
          </a:p>
          <a:p>
            <a:pPr eaLnBrk="1" hangingPunct="1"/>
            <a:r>
              <a:rPr lang="en-US" altLang="en-US"/>
              <a:t>Finding unknown transformations</a:t>
            </a:r>
          </a:p>
          <a:p>
            <a:pPr lvl="1" eaLnBrk="1" hangingPunct="1"/>
            <a:r>
              <a:rPr lang="en-US" altLang="en-US"/>
              <a:t>Using correspondences</a:t>
            </a:r>
          </a:p>
          <a:p>
            <a:pPr eaLnBrk="1" hangingPunct="1"/>
            <a:r>
              <a:rPr lang="en-US" altLang="en-US"/>
              <a:t>Non-linear transformations</a:t>
            </a:r>
          </a:p>
          <a:p>
            <a:pPr eaLnBrk="1" hangingPunct="1"/>
            <a:r>
              <a:rPr lang="en-US" altLang="en-US"/>
              <a:t>Interpolation Techniques</a:t>
            </a:r>
          </a:p>
          <a:p>
            <a:pPr eaLnBrk="1" hangingPunct="1"/>
            <a:r>
              <a:rPr lang="en-US" altLang="en-US"/>
              <a:t>Forward vs Backward Interpolation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>
            <a:extLst>
              <a:ext uri="{FF2B5EF4-FFF2-40B4-BE49-F238E27FC236}">
                <a16:creationId xmlns:a16="http://schemas.microsoft.com/office/drawing/2014/main" id="{2BD68822-C64A-4F87-9BAA-7B8611969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Compression Technique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C9871F6-7E32-41C9-A1A4-D59DF80FE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 Techniques</a:t>
            </a:r>
          </a:p>
          <a:p>
            <a:pPr lvl="1" eaLnBrk="1" hangingPunct="1"/>
            <a:r>
              <a:rPr lang="en-US" altLang="en-US"/>
              <a:t>Simple LSB rejection</a:t>
            </a:r>
          </a:p>
          <a:p>
            <a:pPr lvl="1" eaLnBrk="1" hangingPunct="1"/>
            <a:r>
              <a:rPr lang="en-US" altLang="en-US"/>
              <a:t>Statistical</a:t>
            </a:r>
          </a:p>
          <a:p>
            <a:pPr lvl="2" eaLnBrk="1" hangingPunct="1"/>
            <a:r>
              <a:rPr lang="en-US" altLang="en-US"/>
              <a:t>CLUT, Huffman coding, run-length encoding</a:t>
            </a:r>
          </a:p>
          <a:p>
            <a:pPr lvl="1" eaLnBrk="1" hangingPunct="1"/>
            <a:r>
              <a:rPr lang="en-US" altLang="en-US"/>
              <a:t>Interpolation based</a:t>
            </a:r>
          </a:p>
          <a:p>
            <a:pPr lvl="1" eaLnBrk="1" hangingPunct="1"/>
            <a:r>
              <a:rPr lang="en-US" altLang="en-US"/>
              <a:t>Transform based</a:t>
            </a:r>
          </a:p>
          <a:p>
            <a:pPr lvl="2" eaLnBrk="1" hangingPunct="1"/>
            <a:r>
              <a:rPr lang="en-US" altLang="en-US"/>
              <a:t>Motivation:Contrast Sensitive functions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extLst>
              <a:ext uri="{FF2B5EF4-FFF2-40B4-BE49-F238E27FC236}">
                <a16:creationId xmlns:a16="http://schemas.microsoft.com/office/drawing/2014/main" id="{626561E4-9632-4A9F-9A04-98917D955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JPEG Compression Pipeline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224B5F1-027C-416E-9F88-F18D32C0D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is transform used?</a:t>
            </a:r>
          </a:p>
          <a:p>
            <a:pPr eaLnBrk="1" hangingPunct="1"/>
            <a:r>
              <a:rPr lang="en-US" altLang="en-US"/>
              <a:t>How is interpolation used?</a:t>
            </a:r>
          </a:p>
          <a:p>
            <a:pPr eaLnBrk="1" hangingPunct="1"/>
            <a:r>
              <a:rPr lang="en-US" altLang="en-US"/>
              <a:t>How is statistics used?</a:t>
            </a:r>
          </a:p>
          <a:p>
            <a:pPr eaLnBrk="1" hangingPunct="1"/>
            <a:r>
              <a:rPr lang="en-US" altLang="en-US"/>
              <a:t>How are the DCT blocks encoded?</a:t>
            </a:r>
          </a:p>
          <a:p>
            <a:pPr eaLnBrk="1" hangingPunct="1"/>
            <a:r>
              <a:rPr lang="en-US" altLang="en-US"/>
              <a:t>How the quantization table changes quality of compression?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extLst>
              <a:ext uri="{FF2B5EF4-FFF2-40B4-BE49-F238E27FC236}">
                <a16:creationId xmlns:a16="http://schemas.microsoft.com/office/drawing/2014/main" id="{03CBADD4-DE09-48A8-A935-3D9F3A8C8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Morphological Operators (Binary)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DFEA5C6-589F-49FB-9883-D21822F78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Erosion</a:t>
            </a:r>
          </a:p>
          <a:p>
            <a:pPr eaLnBrk="1" hangingPunct="1"/>
            <a:r>
              <a:rPr lang="en-US" altLang="en-US"/>
              <a:t>Dilation</a:t>
            </a:r>
          </a:p>
          <a:p>
            <a:pPr eaLnBrk="1" hangingPunct="1"/>
            <a:r>
              <a:rPr lang="en-US" altLang="en-US"/>
              <a:t>Opening</a:t>
            </a:r>
          </a:p>
          <a:p>
            <a:pPr eaLnBrk="1" hangingPunct="1"/>
            <a:r>
              <a:rPr lang="en-US" altLang="en-US"/>
              <a:t>Closing</a:t>
            </a:r>
          </a:p>
          <a:p>
            <a:pPr eaLnBrk="1" hangingPunct="1"/>
            <a:r>
              <a:rPr lang="en-US" altLang="en-US"/>
              <a:t>Properties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extLst>
              <a:ext uri="{FF2B5EF4-FFF2-40B4-BE49-F238E27FC236}">
                <a16:creationId xmlns:a16="http://schemas.microsoft.com/office/drawing/2014/main" id="{4A0541F3-D9C2-4BC4-A516-D49E6B9EB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Morphological Operators (Gray Scale)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80BCF40-9642-439D-AD9D-15833CA76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Extension of binary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Morphological smoothing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Morphological Edge detection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Morphological Noise filter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Object detection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Texture segmentation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Removal of debris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extLst>
              <a:ext uri="{FF2B5EF4-FFF2-40B4-BE49-F238E27FC236}">
                <a16:creationId xmlns:a16="http://schemas.microsoft.com/office/drawing/2014/main" id="{2458C898-C5E1-43E1-8B10-EEC477E6A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1CC95FC-8620-42DF-A044-65F0D0CD6F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Analog vs Digital</a:t>
            </a:r>
          </a:p>
          <a:p>
            <a:pPr eaLnBrk="1" hangingPunct="1"/>
            <a:r>
              <a:rPr lang="en-US" altLang="en-US"/>
              <a:t>Sampling</a:t>
            </a:r>
          </a:p>
          <a:p>
            <a:pPr lvl="1" eaLnBrk="1" hangingPunct="1"/>
            <a:r>
              <a:rPr lang="en-US" altLang="en-US"/>
              <a:t>Nyquist Sampling Theorem</a:t>
            </a:r>
          </a:p>
          <a:p>
            <a:pPr eaLnBrk="1" hangingPunct="1"/>
            <a:r>
              <a:rPr lang="en-US" altLang="en-US"/>
              <a:t>Quantization</a:t>
            </a:r>
          </a:p>
          <a:p>
            <a:pPr lvl="1" eaLnBrk="1" hangingPunct="1"/>
            <a:r>
              <a:rPr lang="en-US" altLang="en-US"/>
              <a:t>Artifacts</a:t>
            </a:r>
          </a:p>
          <a:p>
            <a:pPr eaLnBrk="1" hangingPunct="1"/>
            <a:r>
              <a:rPr lang="en-US" altLang="en-US"/>
              <a:t>Generalization to higher dimensions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extLst>
              <a:ext uri="{FF2B5EF4-FFF2-40B4-BE49-F238E27FC236}">
                <a16:creationId xmlns:a16="http://schemas.microsoft.com/office/drawing/2014/main" id="{4061A50C-1339-4B8F-8EA1-0A16FD617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Linear System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B2746ED-6964-4031-BE28-D1577DF4A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Properties</a:t>
            </a:r>
          </a:p>
          <a:p>
            <a:pPr lvl="1" eaLnBrk="1" hangingPunct="1"/>
            <a:r>
              <a:rPr lang="en-US" altLang="en-US"/>
              <a:t>Homogeneity</a:t>
            </a:r>
          </a:p>
          <a:p>
            <a:pPr lvl="1" eaLnBrk="1" hangingPunct="1"/>
            <a:r>
              <a:rPr lang="en-US" altLang="en-US"/>
              <a:t>Additivity </a:t>
            </a:r>
          </a:p>
          <a:p>
            <a:pPr lvl="1" eaLnBrk="1" hangingPunct="1"/>
            <a:r>
              <a:rPr lang="en-US" altLang="en-US"/>
              <a:t>Shift Invariance</a:t>
            </a:r>
          </a:p>
          <a:p>
            <a:pPr eaLnBrk="1" hangingPunct="1"/>
            <a:r>
              <a:rPr lang="en-US" altLang="en-US"/>
              <a:t>Helps </a:t>
            </a:r>
          </a:p>
          <a:p>
            <a:pPr lvl="1" eaLnBrk="1" hangingPunct="1"/>
            <a:r>
              <a:rPr lang="en-US" altLang="en-US"/>
              <a:t>Decompose</a:t>
            </a:r>
          </a:p>
          <a:p>
            <a:pPr lvl="1" eaLnBrk="1" hangingPunct="1"/>
            <a:r>
              <a:rPr lang="en-US" altLang="en-US"/>
              <a:t>Analyze</a:t>
            </a:r>
          </a:p>
          <a:p>
            <a:pPr lvl="1" eaLnBrk="1" hangingPunct="1"/>
            <a:r>
              <a:rPr lang="en-US" altLang="en-US"/>
              <a:t>Combine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AC97D7A4-6111-4B59-8019-78397EA77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Convolution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CF3982B-3C63-4F4F-93B9-0484B06D7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Algorithm</a:t>
            </a:r>
          </a:p>
          <a:p>
            <a:pPr eaLnBrk="1" hangingPunct="1"/>
            <a:r>
              <a:rPr lang="en-US" altLang="en-US"/>
              <a:t>Linear System</a:t>
            </a:r>
          </a:p>
          <a:p>
            <a:pPr eaLnBrk="1" hangingPunct="1"/>
            <a:r>
              <a:rPr lang="en-US" altLang="en-US"/>
              <a:t>Properties</a:t>
            </a:r>
          </a:p>
          <a:p>
            <a:pPr lvl="1" eaLnBrk="1" hangingPunct="1"/>
            <a:r>
              <a:rPr lang="en-US" altLang="en-US"/>
              <a:t>Commutative</a:t>
            </a:r>
          </a:p>
          <a:p>
            <a:pPr lvl="1" eaLnBrk="1" hangingPunct="1"/>
            <a:r>
              <a:rPr lang="en-US" altLang="en-US"/>
              <a:t>Associative</a:t>
            </a:r>
          </a:p>
          <a:p>
            <a:pPr lvl="1" eaLnBrk="1" hangingPunct="1"/>
            <a:r>
              <a:rPr lang="en-US" altLang="en-US"/>
              <a:t>Distributive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extLst>
              <a:ext uri="{FF2B5EF4-FFF2-40B4-BE49-F238E27FC236}">
                <a16:creationId xmlns:a16="http://schemas.microsoft.com/office/drawing/2014/main" id="{D47ED7E6-BB48-4C9F-A45D-2DEDEA69A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Linear Filters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080C0E8-B142-4BF7-82C8-282286E46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 pass Filters</a:t>
            </a:r>
          </a:p>
          <a:p>
            <a:pPr lvl="1" eaLnBrk="1" hangingPunct="1"/>
            <a:r>
              <a:rPr lang="en-US" altLang="en-US"/>
              <a:t>Gaussian Pyramids</a:t>
            </a:r>
          </a:p>
          <a:p>
            <a:pPr eaLnBrk="1" hangingPunct="1"/>
            <a:r>
              <a:rPr lang="en-US" altLang="en-US"/>
              <a:t>High pass filters</a:t>
            </a:r>
          </a:p>
          <a:p>
            <a:pPr eaLnBrk="1" hangingPunct="1"/>
            <a:r>
              <a:rPr lang="en-US" altLang="en-US"/>
              <a:t>Band pass filters</a:t>
            </a:r>
          </a:p>
          <a:p>
            <a:pPr lvl="1" eaLnBrk="1" hangingPunct="1"/>
            <a:r>
              <a:rPr lang="en-US" altLang="en-US"/>
              <a:t>Laplacian Pyramids</a:t>
            </a:r>
          </a:p>
          <a:p>
            <a:pPr eaLnBrk="1" hangingPunct="1"/>
            <a:r>
              <a:rPr lang="en-US" altLang="en-US"/>
              <a:t>Combining linear filters</a:t>
            </a:r>
          </a:p>
          <a:p>
            <a:pPr lvl="1" eaLnBrk="1" hangingPunct="1"/>
            <a:r>
              <a:rPr lang="en-US" altLang="en-US"/>
              <a:t>Designing new filters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20111B73-E709-4A4C-AA18-9CD812EAE7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Edge Detection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E56E4EB-3C8F-413A-B30A-1B3D44452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Edgel detection</a:t>
            </a:r>
          </a:p>
          <a:p>
            <a:pPr lvl="1" eaLnBrk="1" hangingPunct="1"/>
            <a:r>
              <a:rPr lang="en-US" altLang="en-US"/>
              <a:t>Gradient based operators</a:t>
            </a:r>
          </a:p>
          <a:p>
            <a:pPr lvl="1" eaLnBrk="1" hangingPunct="1"/>
            <a:r>
              <a:rPr lang="en-US" altLang="en-US"/>
              <a:t>Curvature based operators</a:t>
            </a:r>
          </a:p>
          <a:p>
            <a:pPr lvl="1" eaLnBrk="1" hangingPunct="1"/>
            <a:r>
              <a:rPr lang="en-US" altLang="en-US"/>
              <a:t>Advantages and disadvantages</a:t>
            </a:r>
          </a:p>
          <a:p>
            <a:pPr lvl="1" eaLnBrk="1" hangingPunct="1"/>
            <a:r>
              <a:rPr lang="en-US" altLang="en-US"/>
              <a:t>Multi-resolution edge detection</a:t>
            </a:r>
          </a:p>
          <a:p>
            <a:pPr eaLnBrk="1" hangingPunct="1"/>
            <a:r>
              <a:rPr lang="en-US" altLang="en-US"/>
              <a:t>Higher level representation</a:t>
            </a:r>
          </a:p>
          <a:p>
            <a:pPr lvl="1" eaLnBrk="1" hangingPunct="1"/>
            <a:r>
              <a:rPr lang="en-US" altLang="en-US"/>
              <a:t>Hough Transform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B7786235-B5B6-4A5E-AD97-ECC9986B4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Spectral Analysis of Signals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3945542-D248-4FEE-AF65-A0DA973C0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Discrete Fourier Transform</a:t>
            </a:r>
          </a:p>
          <a:p>
            <a:pPr lvl="1" eaLnBrk="1" hangingPunct="1"/>
            <a:r>
              <a:rPr lang="en-US" altLang="en-US"/>
              <a:t>Analysis</a:t>
            </a:r>
          </a:p>
          <a:p>
            <a:pPr lvl="2" eaLnBrk="1" hangingPunct="1"/>
            <a:r>
              <a:rPr lang="en-US" altLang="en-US"/>
              <a:t>Using Correlation</a:t>
            </a:r>
          </a:p>
          <a:p>
            <a:pPr lvl="1" eaLnBrk="1" hangingPunct="1"/>
            <a:r>
              <a:rPr lang="en-US" altLang="en-US"/>
              <a:t>Sythesis</a:t>
            </a:r>
          </a:p>
          <a:p>
            <a:pPr lvl="2" eaLnBrk="1" hangingPunct="1"/>
            <a:r>
              <a:rPr lang="en-US" altLang="en-US"/>
              <a:t>Weight Addition of sinusoidal Basis</a:t>
            </a:r>
          </a:p>
          <a:p>
            <a:pPr eaLnBrk="1" hangingPunct="1"/>
            <a:r>
              <a:rPr lang="en-US" altLang="en-US"/>
              <a:t>Interpretation of amplitude and phase plot</a:t>
            </a:r>
          </a:p>
          <a:p>
            <a:pPr lvl="1" eaLnBrk="1" hangingPunct="1"/>
            <a:r>
              <a:rPr lang="en-US" altLang="en-US"/>
              <a:t>1D and 2D</a:t>
            </a:r>
          </a:p>
          <a:p>
            <a:pPr lvl="1" eaLnBrk="1" hangingPunct="1"/>
            <a:r>
              <a:rPr lang="en-US" altLang="en-US"/>
              <a:t>Repetative nature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extLst>
              <a:ext uri="{FF2B5EF4-FFF2-40B4-BE49-F238E27FC236}">
                <a16:creationId xmlns:a16="http://schemas.microsoft.com/office/drawing/2014/main" id="{0E0A9029-D880-4CC2-A5F5-75CFEB792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Spectral Analysis of Signals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C8369AC-AF8C-4501-9F5A-868ADC05A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Properties</a:t>
            </a:r>
          </a:p>
          <a:p>
            <a:pPr lvl="1" eaLnBrk="1" hangingPunct="1"/>
            <a:r>
              <a:rPr lang="en-US" altLang="en-US"/>
              <a:t>Homogeneity</a:t>
            </a:r>
          </a:p>
          <a:p>
            <a:pPr lvl="1" eaLnBrk="1" hangingPunct="1"/>
            <a:r>
              <a:rPr lang="en-US" altLang="en-US"/>
              <a:t>Additivity</a:t>
            </a:r>
          </a:p>
          <a:p>
            <a:pPr lvl="1" eaLnBrk="1" hangingPunct="1"/>
            <a:r>
              <a:rPr lang="en-US" altLang="en-US"/>
              <a:t>Spatial shift corresponds to phase shift</a:t>
            </a:r>
          </a:p>
          <a:p>
            <a:pPr lvl="1" eaLnBrk="1" hangingPunct="1"/>
            <a:r>
              <a:rPr lang="en-US" altLang="en-US"/>
              <a:t>Symmetry and linearity of phase</a:t>
            </a:r>
          </a:p>
          <a:p>
            <a:pPr eaLnBrk="1" hangingPunct="1"/>
            <a:r>
              <a:rPr lang="en-US" altLang="en-US"/>
              <a:t>Duality</a:t>
            </a:r>
          </a:p>
          <a:p>
            <a:pPr lvl="1" eaLnBrk="1" hangingPunct="1"/>
            <a:r>
              <a:rPr lang="en-US" altLang="en-US"/>
              <a:t>Convolution vs Multiplication</a:t>
            </a:r>
          </a:p>
          <a:p>
            <a:pPr lvl="1" eaLnBrk="1" hangingPunct="1"/>
            <a:r>
              <a:rPr lang="en-US" altLang="en-US"/>
              <a:t>Expansion vs Compression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extLst>
              <a:ext uri="{FF2B5EF4-FFF2-40B4-BE49-F238E27FC236}">
                <a16:creationId xmlns:a16="http://schemas.microsoft.com/office/drawing/2014/main" id="{3E09D4E4-2BDE-45B5-A79E-EB625414A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Spectral Analysis of Signals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C944F2D-F083-4156-BB0C-3E8AA939B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Amplitude Modulation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Frequency Modulation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Filter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Fourier Pairs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Implication of Duality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Aliasing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Sampling and Reconstruction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136</TotalTime>
  <Words>385</Words>
  <Application>Microsoft Office PowerPoint</Application>
  <PresentationFormat>On-screen Show (4:3)</PresentationFormat>
  <Paragraphs>164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Wingdings</vt:lpstr>
      <vt:lpstr>Times New Roman</vt:lpstr>
      <vt:lpstr>Capsules</vt:lpstr>
      <vt:lpstr>Review and Importance</vt:lpstr>
      <vt:lpstr>Signals</vt:lpstr>
      <vt:lpstr>Linear System</vt:lpstr>
      <vt:lpstr>Convolution</vt:lpstr>
      <vt:lpstr>Linear Filters</vt:lpstr>
      <vt:lpstr>Edge Detection</vt:lpstr>
      <vt:lpstr>Spectral Analysis of Signals</vt:lpstr>
      <vt:lpstr>Spectral Analysis of Signals</vt:lpstr>
      <vt:lpstr>Spectral Analysis of Signals</vt:lpstr>
      <vt:lpstr>Non-Linear Filters</vt:lpstr>
      <vt:lpstr>Histogram Analysis</vt:lpstr>
      <vt:lpstr>Color</vt:lpstr>
      <vt:lpstr>Color Reproducibility</vt:lpstr>
      <vt:lpstr>Color Image Processing</vt:lpstr>
      <vt:lpstr>Geometric Transformation</vt:lpstr>
      <vt:lpstr>Compression Technique</vt:lpstr>
      <vt:lpstr>JPEG Compression Pipeline</vt:lpstr>
      <vt:lpstr>Morphological Operators (Binary)</vt:lpstr>
      <vt:lpstr>Morphological Operators (Gray Scale)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Twaha</dc:creator>
  <cp:lastModifiedBy>Twaha</cp:lastModifiedBy>
  <cp:revision>53</cp:revision>
  <cp:lastPrinted>1601-01-01T00:00:00Z</cp:lastPrinted>
  <dcterms:created xsi:type="dcterms:W3CDTF">1601-01-01T00:00:00Z</dcterms:created>
  <dcterms:modified xsi:type="dcterms:W3CDTF">2019-06-10T17:56:10Z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